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19"/>
  </p:notesMasterIdLst>
  <p:sldIdLst>
    <p:sldId id="781" r:id="rId4"/>
    <p:sldId id="788" r:id="rId5"/>
    <p:sldId id="790" r:id="rId6"/>
    <p:sldId id="798" r:id="rId7"/>
    <p:sldId id="792" r:id="rId8"/>
    <p:sldId id="793" r:id="rId9"/>
    <p:sldId id="794" r:id="rId10"/>
    <p:sldId id="799" r:id="rId11"/>
    <p:sldId id="800" r:id="rId12"/>
    <p:sldId id="806" r:id="rId13"/>
    <p:sldId id="802" r:id="rId14"/>
    <p:sldId id="803" r:id="rId15"/>
    <p:sldId id="804" r:id="rId16"/>
    <p:sldId id="797" r:id="rId17"/>
    <p:sldId id="78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76526" autoAdjust="0"/>
  </p:normalViewPr>
  <p:slideViewPr>
    <p:cSldViewPr snapToGrid="0">
      <p:cViewPr varScale="1">
        <p:scale>
          <a:sx n="97" d="100"/>
          <a:sy n="97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75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7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2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3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 dirty="0"/>
              <a:t>Slide</a:t>
            </a:r>
            <a:r>
              <a:rPr lang="en-US" altLang="zh-CN" sz="1200" dirty="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mailto:stan@hust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多周期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MIPS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CPU</a:t>
            </a:r>
            <a: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微程序控制器实验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stan@hust.edu.cn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2018-11</a:t>
            </a:r>
            <a:endParaRPr lang="en-US" altLang="zh-CN" b="1" u="sng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完善控制器内部逻辑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3513" cy="5637024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en-US" altLang="zh-CN" dirty="0" err="1" smtClean="0">
                <a:solidFill>
                  <a:srgbClr val="0066FF"/>
                </a:solidFill>
              </a:rPr>
              <a:t>CPU.circ</a:t>
            </a:r>
            <a:r>
              <a:rPr lang="en-US" altLang="zh-CN" dirty="0" smtClean="0">
                <a:solidFill>
                  <a:srgbClr val="0066FF"/>
                </a:solidFill>
              </a:rPr>
              <a:t>   </a:t>
            </a:r>
            <a:r>
              <a:rPr lang="zh-CN" altLang="en-US" dirty="0" smtClean="0"/>
              <a:t>打开</a:t>
            </a:r>
            <a:r>
              <a:rPr lang="zh-CN" altLang="en-US" dirty="0">
                <a:solidFill>
                  <a:srgbClr val="0066FF"/>
                </a:solidFill>
              </a:rPr>
              <a:t>多周期</a:t>
            </a:r>
            <a:r>
              <a:rPr lang="zh-CN" altLang="en-US" dirty="0" smtClean="0">
                <a:solidFill>
                  <a:srgbClr val="0066FF"/>
                </a:solidFill>
              </a:rPr>
              <a:t>微程序控制器</a:t>
            </a:r>
            <a:r>
              <a:rPr lang="zh-CN" altLang="en-US" dirty="0" smtClean="0"/>
              <a:t>电路</a:t>
            </a:r>
            <a:endParaRPr lang="en-US" altLang="zh-CN" dirty="0" smtClean="0"/>
          </a:p>
          <a:p>
            <a:r>
              <a:rPr lang="zh-CN" altLang="en-US" dirty="0" smtClean="0"/>
              <a:t>首先完成如下电路</a:t>
            </a:r>
            <a:r>
              <a:rPr lang="zh-CN" altLang="en-US" dirty="0"/>
              <a:t>逻辑：  </a:t>
            </a:r>
            <a:r>
              <a:rPr lang="zh-CN" altLang="en-US" dirty="0" smtClean="0">
                <a:solidFill>
                  <a:srgbClr val="C00000"/>
                </a:solidFill>
              </a:rPr>
              <a:t>指令译码、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控制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3" b="6111"/>
          <a:stretch/>
        </p:blipFill>
        <p:spPr>
          <a:xfrm>
            <a:off x="487822" y="2222500"/>
            <a:ext cx="11328736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t="-315" r="449" b="52314"/>
          <a:stretch/>
        </p:blipFill>
        <p:spPr>
          <a:xfrm>
            <a:off x="487822" y="1778000"/>
            <a:ext cx="11328736" cy="4406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微程序控制</a:t>
            </a:r>
            <a:r>
              <a:rPr lang="zh-CN" altLang="en-US" dirty="0"/>
              <a:t>器内部架构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3070" y="556870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译码阶段地址转移逻辑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8463" y="21238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下址字段逻辑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01975" y="43291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微指令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5"/>
          <p:cNvSpPr txBox="1">
            <a:spLocks/>
          </p:cNvSpPr>
          <p:nvPr/>
        </p:nvSpPr>
        <p:spPr>
          <a:xfrm>
            <a:off x="487822" y="942763"/>
            <a:ext cx="10320385" cy="108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载</a:t>
            </a:r>
            <a:r>
              <a:rPr lang="zh-CN" altLang="en-US" dirty="0" smtClean="0"/>
              <a:t>入微程序，设计地址转移逻辑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9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实现微程序地址转移逻辑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32677" cy="5637024"/>
          </a:xfrm>
        </p:spPr>
        <p:txBody>
          <a:bodyPr/>
          <a:lstStyle/>
          <a:p>
            <a:r>
              <a:rPr lang="zh-CN" altLang="en-US" dirty="0" smtClean="0"/>
              <a:t>构建真值表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自动生成逻辑表达式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err="1" smtClean="0">
                <a:sym typeface="Wingdings" panose="05000000000000000000" pitchFamily="2" charset="2"/>
              </a:rPr>
              <a:t>Logisim</a:t>
            </a:r>
            <a:r>
              <a:rPr lang="zh-CN" altLang="en-US" dirty="0" smtClean="0">
                <a:sym typeface="Wingdings" panose="05000000000000000000" pitchFamily="2" charset="2"/>
              </a:rPr>
              <a:t>自动生成组合逻辑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完成蓝色框中的地址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24300" y="2434405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2" y="2871246"/>
            <a:ext cx="11601855" cy="29970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6475" t="1" b="5397"/>
          <a:stretch/>
        </p:blipFill>
        <p:spPr>
          <a:xfrm>
            <a:off x="253232" y="5868255"/>
            <a:ext cx="3852517" cy="5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由真值表自动生成表达式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自动生成电路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25057" cy="563702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中逐一筛选各输出值为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的情况，复制所有最小项表达式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的分析电路功能 </a:t>
            </a:r>
            <a:r>
              <a:rPr lang="en-US" altLang="zh-CN" dirty="0" smtClean="0"/>
              <a:t>Project </a:t>
            </a:r>
            <a:r>
              <a:rPr lang="en-US" altLang="zh-CN" dirty="0" smtClean="0">
                <a:sym typeface="Wingdings" panose="05000000000000000000" pitchFamily="2" charset="2"/>
              </a:rPr>
              <a:t> Analyze Circuit</a:t>
            </a:r>
            <a:endParaRPr lang="en-US" altLang="zh-CN" dirty="0" smtClean="0"/>
          </a:p>
          <a:p>
            <a:r>
              <a:rPr lang="zh-CN" altLang="en-US" dirty="0" smtClean="0"/>
              <a:t>分析  </a:t>
            </a:r>
            <a:r>
              <a:rPr lang="zh-CN" altLang="en-US" dirty="0" smtClean="0">
                <a:solidFill>
                  <a:srgbClr val="0070C0"/>
                </a:solidFill>
              </a:rPr>
              <a:t>微程序</a:t>
            </a:r>
            <a:r>
              <a:rPr lang="zh-CN" altLang="en-US" dirty="0">
                <a:solidFill>
                  <a:srgbClr val="0070C0"/>
                </a:solidFill>
              </a:rPr>
              <a:t>地址转移</a:t>
            </a:r>
            <a:r>
              <a:rPr lang="zh-CN" altLang="en-US" dirty="0" smtClean="0">
                <a:solidFill>
                  <a:srgbClr val="0070C0"/>
                </a:solidFill>
              </a:rPr>
              <a:t>逻辑</a:t>
            </a:r>
            <a:r>
              <a:rPr lang="zh-CN" altLang="en-US" dirty="0" smtClean="0"/>
              <a:t>  子电路，输入表达式自动生成电路</a:t>
            </a:r>
            <a:endParaRPr lang="en-US" altLang="zh-CN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74878" y="3447288"/>
          <a:ext cx="11497248" cy="228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工作表" r:id="rId4" imgW="7343955" imgH="1457453" progId="Excel.Sheet.12">
                  <p:embed/>
                </p:oleObj>
              </mc:Choice>
              <mc:Fallback>
                <p:oleObj name="工作表" r:id="rId4" imgW="7343955" imgH="1457453" progId="Excel.Sheet.12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878" y="3447288"/>
                        <a:ext cx="11497248" cy="228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r="5518" b="2526"/>
          <a:stretch/>
        </p:blipFill>
        <p:spPr>
          <a:xfrm>
            <a:off x="374879" y="5796352"/>
            <a:ext cx="3816122" cy="4901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89400" y="2969334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微程序地址转移逻辑   自动生成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06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10320385" cy="18004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在指令存储器中载入排序程序</a:t>
            </a:r>
            <a:r>
              <a:rPr lang="en-US" altLang="zh-CN" dirty="0" err="1">
                <a:solidFill>
                  <a:srgbClr val="0066FF"/>
                </a:solidFill>
              </a:rPr>
              <a:t>sort.hex</a:t>
            </a:r>
            <a:endParaRPr lang="en-US" altLang="zh-CN" dirty="0">
              <a:solidFill>
                <a:srgbClr val="0066FF"/>
              </a:solidFill>
            </a:endParaRPr>
          </a:p>
          <a:p>
            <a:r>
              <a:rPr lang="zh-CN" altLang="en-US" dirty="0" smtClean="0"/>
              <a:t>时钟自动仿真，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0066FF"/>
                </a:solidFill>
              </a:rPr>
              <a:t>Ctrl+k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/>
              <a:t> Mac:  </a:t>
            </a:r>
            <a:r>
              <a:rPr lang="en-US" altLang="zh-CN" dirty="0" err="1" smtClean="0">
                <a:solidFill>
                  <a:srgbClr val="0066FF"/>
                </a:solidFill>
              </a:rPr>
              <a:t>command+k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zh-CN" altLang="en-US" dirty="0" smtClean="0"/>
              <a:t>运行</a:t>
            </a:r>
            <a:r>
              <a:rPr lang="zh-CN" altLang="en-US" dirty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程序停机后，查看数据存储器中排序情况</a:t>
            </a:r>
            <a:r>
              <a:rPr lang="zh-CN" altLang="en-US" dirty="0"/>
              <a:t>，</a:t>
            </a:r>
            <a:r>
              <a:rPr lang="zh-CN" altLang="en-US" dirty="0" smtClean="0"/>
              <a:t>有符号降序排列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5" y="2961876"/>
            <a:ext cx="11635696" cy="333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35" y="5877358"/>
            <a:ext cx="11533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>
            <a:spLocks/>
          </p:cNvSpPr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stan@hust.edu.cn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6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sz="2800" dirty="0" smtClean="0"/>
              <a:t>掌握多周期</a:t>
            </a:r>
            <a:r>
              <a:rPr lang="en-US" altLang="zh-CN" sz="2800" dirty="0" smtClean="0"/>
              <a:t>MIPS CPU</a:t>
            </a:r>
            <a:r>
              <a:rPr lang="zh-CN" altLang="en-US" sz="2800" dirty="0" smtClean="0"/>
              <a:t>设计原理</a:t>
            </a:r>
            <a:endParaRPr lang="en-US" altLang="zh-CN" sz="2800" dirty="0" smtClean="0"/>
          </a:p>
          <a:p>
            <a:r>
              <a:rPr lang="zh-CN" altLang="en-US" sz="2800" dirty="0"/>
              <a:t>掌握微程序控制器设计的基本</a:t>
            </a:r>
            <a:r>
              <a:rPr lang="zh-CN" altLang="en-US" sz="2800" dirty="0" smtClean="0"/>
              <a:t>原理</a:t>
            </a:r>
          </a:p>
          <a:p>
            <a:r>
              <a:rPr lang="zh-CN" altLang="en-US" sz="2800" dirty="0" smtClean="0"/>
              <a:t>利用</a:t>
            </a:r>
            <a:r>
              <a:rPr lang="zh-CN" altLang="en-US" sz="2800" dirty="0"/>
              <a:t>微程序控制器的</a:t>
            </a:r>
            <a:r>
              <a:rPr lang="zh-CN" altLang="en-US" sz="2800" dirty="0" smtClean="0"/>
              <a:t>设计实现</a:t>
            </a:r>
            <a:r>
              <a:rPr lang="zh-CN" altLang="en-US" sz="2800" dirty="0"/>
              <a:t>多周期</a:t>
            </a:r>
            <a:r>
              <a:rPr lang="en-US" altLang="zh-CN" sz="2800" dirty="0"/>
              <a:t>MIPS</a:t>
            </a:r>
            <a:r>
              <a:rPr lang="zh-CN" altLang="en-US" sz="2800" dirty="0" smtClean="0"/>
              <a:t>处理器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主要任务</a:t>
            </a:r>
            <a:endParaRPr lang="en-US" altLang="zh-CN" sz="2800" dirty="0"/>
          </a:p>
          <a:p>
            <a:pPr lvl="1"/>
            <a:r>
              <a:rPr lang="zh-CN" altLang="en-US" sz="2400" dirty="0" smtClean="0"/>
              <a:t>绘制</a:t>
            </a:r>
            <a:r>
              <a:rPr lang="zh-CN" altLang="en-US" sz="2400" dirty="0"/>
              <a:t>多周期</a:t>
            </a:r>
            <a:r>
              <a:rPr lang="en-US" altLang="zh-CN" sz="2400" dirty="0" smtClean="0"/>
              <a:t>MIPS </a:t>
            </a:r>
            <a:r>
              <a:rPr lang="en-US" altLang="zh-CN" sz="2400" dirty="0"/>
              <a:t>CPU</a:t>
            </a:r>
            <a:r>
              <a:rPr lang="zh-CN" altLang="en-US" sz="2400" dirty="0"/>
              <a:t>数据通路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实现微程序控制</a:t>
            </a:r>
            <a:r>
              <a:rPr lang="zh-CN" altLang="en-US" sz="2400" dirty="0"/>
              <a:t>器</a:t>
            </a:r>
            <a:endParaRPr lang="en-US" altLang="zh-CN" sz="2400" dirty="0"/>
          </a:p>
          <a:p>
            <a:pPr lvl="1"/>
            <a:r>
              <a:rPr lang="zh-CN" altLang="en-US" sz="2400" dirty="0"/>
              <a:t>测试联调</a:t>
            </a:r>
            <a:endParaRPr lang="zh-CN" altLang="zh-CN" sz="2400" dirty="0"/>
          </a:p>
          <a:p>
            <a:endParaRPr lang="zh-CN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核心指令集</a:t>
            </a:r>
            <a:r>
              <a:rPr lang="en-US" altLang="zh-CN" dirty="0" smtClean="0"/>
              <a:t>8</a:t>
            </a:r>
            <a:r>
              <a:rPr lang="zh-CN" altLang="en-US" dirty="0" smtClean="0"/>
              <a:t>条  （可实现内存区域冒泡排序）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4434" y="1123950"/>
          <a:ext cx="11404191" cy="4876799"/>
        </p:xfrm>
        <a:graphic>
          <a:graphicData uri="http://schemas.openxmlformats.org/drawingml/2006/table">
            <a:tbl>
              <a:tblPr firstRow="1" firstCol="1" bandRow="1"/>
              <a:tblGrid>
                <a:gridCol w="717793">
                  <a:extLst>
                    <a:ext uri="{9D8B030D-6E8A-4147-A177-3AD203B41FA5}">
                      <a16:colId xmlns:a16="http://schemas.microsoft.com/office/drawing/2014/main" val="1890886676"/>
                    </a:ext>
                  </a:extLst>
                </a:gridCol>
                <a:gridCol w="2752073">
                  <a:extLst>
                    <a:ext uri="{9D8B030D-6E8A-4147-A177-3AD203B41FA5}">
                      <a16:colId xmlns:a16="http://schemas.microsoft.com/office/drawing/2014/main" val="2948376007"/>
                    </a:ext>
                  </a:extLst>
                </a:gridCol>
                <a:gridCol w="7934325">
                  <a:extLst>
                    <a:ext uri="{9D8B030D-6E8A-4147-A177-3AD203B41FA5}">
                      <a16:colId xmlns:a16="http://schemas.microsoft.com/office/drawing/2014/main" val="3259463023"/>
                    </a:ext>
                  </a:extLst>
                </a:gridCol>
              </a:tblGrid>
              <a:tr h="63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MIPS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RTL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7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溢出时产生异常，且不修改</a:t>
                      </a:r>
                      <a:r>
                        <a:rPr lang="en-US" sz="2300" kern="100" dirty="0" smtClean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2560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$rd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]&lt;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小于置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，有符号比较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67395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          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溢出产生异常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4018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8572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              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73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6759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 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58179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!=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 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13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syscall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系统调用，这里用于停机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3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7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366472" y="1156939"/>
            <a:ext cx="9363346" cy="2489137"/>
            <a:chOff x="1461941" y="1362069"/>
            <a:chExt cx="9875404" cy="2625262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 CPU</a:t>
            </a:r>
            <a:r>
              <a:rPr lang="zh-CN" altLang="en-US" dirty="0"/>
              <a:t>数据</a:t>
            </a:r>
            <a:r>
              <a:rPr lang="zh-CN" altLang="en-US" dirty="0" smtClean="0"/>
              <a:t>通路参考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226090" y="2202957"/>
            <a:ext cx="3987102" cy="1464868"/>
            <a:chOff x="5526640" y="1825630"/>
            <a:chExt cx="5210856" cy="11420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6E23A5-33C9-4766-95A3-016BEB7C5B54}"/>
              </a:ext>
            </a:extLst>
          </p:cNvPr>
          <p:cNvCxnSpPr>
            <a:cxnSpLocks/>
          </p:cNvCxnSpPr>
          <p:nvPr/>
        </p:nvCxnSpPr>
        <p:spPr>
          <a:xfrm>
            <a:off x="6581773" y="3985172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2829F6-D1A1-44AB-987A-5BE7135AE23A}"/>
              </a:ext>
            </a:extLst>
          </p:cNvPr>
          <p:cNvCxnSpPr>
            <a:cxnSpLocks/>
          </p:cNvCxnSpPr>
          <p:nvPr/>
        </p:nvCxnSpPr>
        <p:spPr>
          <a:xfrm>
            <a:off x="6581773" y="3762306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5207709" y="4790789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04B9E1E-93B4-4FB1-A98A-27A479E97581}"/>
              </a:ext>
            </a:extLst>
          </p:cNvPr>
          <p:cNvSpPr/>
          <p:nvPr/>
        </p:nvSpPr>
        <p:spPr>
          <a:xfrm>
            <a:off x="5323273" y="3541098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15" name="组合 14"/>
          <p:cNvGrpSpPr/>
          <p:nvPr/>
        </p:nvGrpSpPr>
        <p:grpSpPr>
          <a:xfrm>
            <a:off x="8989186" y="3528056"/>
            <a:ext cx="420145" cy="877029"/>
            <a:chOff x="9501522" y="3862856"/>
            <a:chExt cx="443122" cy="924992"/>
          </a:xfrm>
        </p:grpSpPr>
        <p:sp>
          <p:nvSpPr>
            <p:cNvPr id="16" name="任意多边形: 形状 259">
              <a:extLst>
                <a:ext uri="{FF2B5EF4-FFF2-40B4-BE49-F238E27FC236}">
                  <a16:creationId xmlns:a16="http://schemas.microsoft.com/office/drawing/2014/main" id="{517C2A19-B161-4D38-A56B-E072C83A3533}"/>
                </a:ext>
              </a:extLst>
            </p:cNvPr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C2A995-577C-40A0-8434-D1F4DDE7EA3D}"/>
                </a:ext>
              </a:extLst>
            </p:cNvPr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99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52B4083-95DC-41CD-AC89-64757DCDD9FA}"/>
              </a:ext>
            </a:extLst>
          </p:cNvPr>
          <p:cNvSpPr/>
          <p:nvPr/>
        </p:nvSpPr>
        <p:spPr>
          <a:xfrm>
            <a:off x="1248067" y="3655476"/>
            <a:ext cx="236207" cy="434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CFF249-9CD4-4226-9F88-989FC9E79DDD}"/>
              </a:ext>
            </a:extLst>
          </p:cNvPr>
          <p:cNvSpPr/>
          <p:nvPr/>
        </p:nvSpPr>
        <p:spPr>
          <a:xfrm>
            <a:off x="1189259" y="36168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ECF328-CB27-45C4-ABDF-08EFAFD47D98}"/>
              </a:ext>
            </a:extLst>
          </p:cNvPr>
          <p:cNvSpPr/>
          <p:nvPr/>
        </p:nvSpPr>
        <p:spPr>
          <a:xfrm>
            <a:off x="4653530" y="1159197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261B38E-10EC-4F6C-A0FE-77254FAE0C08}"/>
              </a:ext>
            </a:extLst>
          </p:cNvPr>
          <p:cNvSpPr/>
          <p:nvPr/>
        </p:nvSpPr>
        <p:spPr>
          <a:xfrm>
            <a:off x="4166788" y="239968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471FC0-33F6-4386-87EC-60803BC0EA5B}"/>
              </a:ext>
            </a:extLst>
          </p:cNvPr>
          <p:cNvSpPr/>
          <p:nvPr/>
        </p:nvSpPr>
        <p:spPr>
          <a:xfrm>
            <a:off x="4221261" y="2607785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任意多边形: 形状 47">
            <a:extLst>
              <a:ext uri="{FF2B5EF4-FFF2-40B4-BE49-F238E27FC236}">
                <a16:creationId xmlns:a16="http://schemas.microsoft.com/office/drawing/2014/main" id="{2CF7B74C-5B3E-4235-B96A-644A24B64C95}"/>
              </a:ext>
            </a:extLst>
          </p:cNvPr>
          <p:cNvSpPr/>
          <p:nvPr/>
        </p:nvSpPr>
        <p:spPr>
          <a:xfrm>
            <a:off x="5214059" y="2836371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" fmla="*/ 0 w 730250"/>
              <a:gd name="connsiteY0" fmla="*/ 0 h 714375"/>
              <a:gd name="connsiteX1" fmla="*/ 730250 w 730250"/>
              <a:gd name="connsiteY1" fmla="*/ 0 h 714375"/>
              <a:gd name="connsiteX2" fmla="*/ 730250 w 730250"/>
              <a:gd name="connsiteY2" fmla="*/ 714375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3DE399E1-A24A-4328-BA52-FE5DBFE5E3E4}"/>
              </a:ext>
            </a:extLst>
          </p:cNvPr>
          <p:cNvSpPr/>
          <p:nvPr/>
        </p:nvSpPr>
        <p:spPr>
          <a:xfrm flipH="1">
            <a:off x="4634989" y="3052260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5" name="任意多边形: 形状 50">
            <a:extLst>
              <a:ext uri="{FF2B5EF4-FFF2-40B4-BE49-F238E27FC236}">
                <a16:creationId xmlns:a16="http://schemas.microsoft.com/office/drawing/2014/main" id="{BC616C26-5524-4BA7-AC04-A6CB9DC1DA96}"/>
              </a:ext>
            </a:extLst>
          </p:cNvPr>
          <p:cNvSpPr/>
          <p:nvPr/>
        </p:nvSpPr>
        <p:spPr>
          <a:xfrm>
            <a:off x="5104301" y="304270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495C64B-C0D8-4BFB-8AB8-F2FAA8A26B54}"/>
              </a:ext>
            </a:extLst>
          </p:cNvPr>
          <p:cNvCxnSpPr>
            <a:cxnSpLocks/>
          </p:cNvCxnSpPr>
          <p:nvPr/>
        </p:nvCxnSpPr>
        <p:spPr>
          <a:xfrm flipH="1">
            <a:off x="10101846" y="1838445"/>
            <a:ext cx="202696" cy="0"/>
          </a:xfrm>
          <a:prstGeom prst="line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10E53C-3448-404B-97DF-4C12223453FB}"/>
              </a:ext>
            </a:extLst>
          </p:cNvPr>
          <p:cNvCxnSpPr>
            <a:cxnSpLocks/>
          </p:cNvCxnSpPr>
          <p:nvPr/>
        </p:nvCxnSpPr>
        <p:spPr>
          <a:xfrm flipH="1">
            <a:off x="9713229" y="1893209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C6ACF01-D7A6-47F4-8DFC-A7A7883D7BAF}"/>
              </a:ext>
            </a:extLst>
          </p:cNvPr>
          <p:cNvCxnSpPr>
            <a:cxnSpLocks/>
          </p:cNvCxnSpPr>
          <p:nvPr/>
        </p:nvCxnSpPr>
        <p:spPr>
          <a:xfrm flipV="1">
            <a:off x="1491659" y="3878182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0CC0EA5-7FCC-4AF8-BD79-3CCF2CCD064B}"/>
              </a:ext>
            </a:extLst>
          </p:cNvPr>
          <p:cNvCxnSpPr/>
          <p:nvPr/>
        </p:nvCxnSpPr>
        <p:spPr>
          <a:xfrm>
            <a:off x="2087491" y="3990255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手动操作 29">
            <a:extLst>
              <a:ext uri="{FF2B5EF4-FFF2-40B4-BE49-F238E27FC236}">
                <a16:creationId xmlns:a16="http://schemas.microsoft.com/office/drawing/2014/main" id="{421E2A65-9774-4758-862A-0EB91BE2D3CF}"/>
              </a:ext>
            </a:extLst>
          </p:cNvPr>
          <p:cNvSpPr/>
          <p:nvPr/>
        </p:nvSpPr>
        <p:spPr>
          <a:xfrm rot="16200000">
            <a:off x="1750679" y="3875829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B95C3B-4E60-4EBA-9387-A4B31D4CCCD0}"/>
              </a:ext>
            </a:extLst>
          </p:cNvPr>
          <p:cNvSpPr/>
          <p:nvPr/>
        </p:nvSpPr>
        <p:spPr>
          <a:xfrm>
            <a:off x="1848402" y="3709537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99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DE6396D-8011-4633-958C-931FB398CC3E}"/>
              </a:ext>
            </a:extLst>
          </p:cNvPr>
          <p:cNvCxnSpPr/>
          <p:nvPr/>
        </p:nvCxnSpPr>
        <p:spPr>
          <a:xfrm>
            <a:off x="2092060" y="3981494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0F86AD9-E2D0-424D-AAA4-D391BD7418C2}"/>
              </a:ext>
            </a:extLst>
          </p:cNvPr>
          <p:cNvSpPr/>
          <p:nvPr/>
        </p:nvSpPr>
        <p:spPr>
          <a:xfrm>
            <a:off x="1929886" y="4077470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E0E1BE-1795-4BA9-8787-535DDAAE3432}"/>
              </a:ext>
            </a:extLst>
          </p:cNvPr>
          <p:cNvSpPr/>
          <p:nvPr/>
        </p:nvSpPr>
        <p:spPr>
          <a:xfrm>
            <a:off x="3644626" y="3655477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FCE65F-C9B4-4278-BCEA-E9F614497CB8}"/>
              </a:ext>
            </a:extLst>
          </p:cNvPr>
          <p:cNvSpPr/>
          <p:nvPr/>
        </p:nvSpPr>
        <p:spPr>
          <a:xfrm>
            <a:off x="3644626" y="4702786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808425" y="3620093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467819-006C-4C39-BFB9-7D712D1EC7B0}"/>
              </a:ext>
            </a:extLst>
          </p:cNvPr>
          <p:cNvSpPr/>
          <p:nvPr/>
        </p:nvSpPr>
        <p:spPr>
          <a:xfrm>
            <a:off x="3809449" y="4656026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77FE63C-777D-4639-AC67-C3C1CA929C8F}"/>
              </a:ext>
            </a:extLst>
          </p:cNvPr>
          <p:cNvSpPr/>
          <p:nvPr/>
        </p:nvSpPr>
        <p:spPr>
          <a:xfrm>
            <a:off x="4232593" y="554888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822250-0977-43B1-8831-FAD141AC7067}"/>
              </a:ext>
            </a:extLst>
          </p:cNvPr>
          <p:cNvSpPr/>
          <p:nvPr/>
        </p:nvSpPr>
        <p:spPr>
          <a:xfrm>
            <a:off x="4184362" y="43140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96E4C7-3E3B-4512-B3E0-639B64CB907B}"/>
              </a:ext>
            </a:extLst>
          </p:cNvPr>
          <p:cNvSpPr/>
          <p:nvPr/>
        </p:nvSpPr>
        <p:spPr>
          <a:xfrm>
            <a:off x="4230272" y="376327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231311" y="35454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3149F86-E813-4D15-9800-0D075D883A03}"/>
              </a:ext>
            </a:extLst>
          </p:cNvPr>
          <p:cNvCxnSpPr/>
          <p:nvPr/>
        </p:nvCxnSpPr>
        <p:spPr>
          <a:xfrm>
            <a:off x="4274311" y="3763420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4274311" y="3969232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54049D7-70BA-4319-BA5D-402C7076E843}"/>
              </a:ext>
            </a:extLst>
          </p:cNvPr>
          <p:cNvCxnSpPr>
            <a:endCxn id="34" idx="1"/>
          </p:cNvCxnSpPr>
          <p:nvPr/>
        </p:nvCxnSpPr>
        <p:spPr>
          <a:xfrm>
            <a:off x="3243110" y="3859852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53F0D7A-7A9C-408F-A53A-4A2811BD8B0F}"/>
              </a:ext>
            </a:extLst>
          </p:cNvPr>
          <p:cNvCxnSpPr/>
          <p:nvPr/>
        </p:nvCxnSpPr>
        <p:spPr>
          <a:xfrm>
            <a:off x="4262398" y="2823846"/>
            <a:ext cx="3391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3D4EF30-2610-409C-99B1-6A6CA5AB496F}"/>
              </a:ext>
            </a:extLst>
          </p:cNvPr>
          <p:cNvCxnSpPr>
            <a:cxnSpLocks/>
          </p:cNvCxnSpPr>
          <p:nvPr/>
        </p:nvCxnSpPr>
        <p:spPr>
          <a:xfrm>
            <a:off x="3852613" y="3876417"/>
            <a:ext cx="4181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B24B3CF-6FA0-4E32-B8FC-F42F713B74C4}"/>
              </a:ext>
            </a:extLst>
          </p:cNvPr>
          <p:cNvCxnSpPr>
            <a:cxnSpLocks/>
          </p:cNvCxnSpPr>
          <p:nvPr/>
        </p:nvCxnSpPr>
        <p:spPr>
          <a:xfrm>
            <a:off x="3847785" y="4907159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手动输入 146">
            <a:extLst>
              <a:ext uri="{FF2B5EF4-FFF2-40B4-BE49-F238E27FC236}">
                <a16:creationId xmlns:a16="http://schemas.microsoft.com/office/drawing/2014/main" id="{89816BD5-3773-40A1-AC0B-9BBEAEA42E38}"/>
              </a:ext>
            </a:extLst>
          </p:cNvPr>
          <p:cNvSpPr/>
          <p:nvPr/>
        </p:nvSpPr>
        <p:spPr>
          <a:xfrm>
            <a:off x="5370502" y="5551106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577225-703E-4A52-B10B-A0D411097D83}"/>
              </a:ext>
            </a:extLst>
          </p:cNvPr>
          <p:cNvSpPr/>
          <p:nvPr/>
        </p:nvSpPr>
        <p:spPr>
          <a:xfrm>
            <a:off x="5484704" y="560593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7A17D7-1E0F-4CA5-BFA9-CE44FB6EB11B}"/>
              </a:ext>
            </a:extLst>
          </p:cNvPr>
          <p:cNvSpPr/>
          <p:nvPr/>
        </p:nvSpPr>
        <p:spPr>
          <a:xfrm>
            <a:off x="5315706" y="35984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39F4768-832D-438E-820E-200E79CC6136}"/>
              </a:ext>
            </a:extLst>
          </p:cNvPr>
          <p:cNvSpPr/>
          <p:nvPr/>
        </p:nvSpPr>
        <p:spPr>
          <a:xfrm>
            <a:off x="5315706" y="3804243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FBE9FB6-BAAC-4327-9F6C-29EA31E709E3}"/>
              </a:ext>
            </a:extLst>
          </p:cNvPr>
          <p:cNvSpPr/>
          <p:nvPr/>
        </p:nvSpPr>
        <p:spPr>
          <a:xfrm>
            <a:off x="5315706" y="4215699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D293E1-7CDC-41F5-9A87-BBEC667FE66F}"/>
              </a:ext>
            </a:extLst>
          </p:cNvPr>
          <p:cNvSpPr/>
          <p:nvPr/>
        </p:nvSpPr>
        <p:spPr>
          <a:xfrm>
            <a:off x="5315708" y="4642845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77D2C1-E90C-4CED-B175-B7968D066EAF}"/>
              </a:ext>
            </a:extLst>
          </p:cNvPr>
          <p:cNvSpPr/>
          <p:nvPr/>
        </p:nvSpPr>
        <p:spPr>
          <a:xfrm>
            <a:off x="5694485" y="3507945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682128-2880-4E0E-8DBE-67E8C1054532}"/>
              </a:ext>
            </a:extLst>
          </p:cNvPr>
          <p:cNvSpPr/>
          <p:nvPr/>
        </p:nvSpPr>
        <p:spPr>
          <a:xfrm>
            <a:off x="6238647" y="3592031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BAAEEA2-76B0-4F15-BC73-CD22D72EA6F4}"/>
              </a:ext>
            </a:extLst>
          </p:cNvPr>
          <p:cNvSpPr/>
          <p:nvPr/>
        </p:nvSpPr>
        <p:spPr>
          <a:xfrm>
            <a:off x="6235273" y="3831625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45E3BC6-02B6-4788-9865-CC2F8FF0DEB9}"/>
              </a:ext>
            </a:extLst>
          </p:cNvPr>
          <p:cNvSpPr/>
          <p:nvPr/>
        </p:nvSpPr>
        <p:spPr>
          <a:xfrm>
            <a:off x="5653106" y="4245253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</a:p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399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C3FC130-CAE6-4521-8ACD-C3C0B5A4BDBE}"/>
              </a:ext>
            </a:extLst>
          </p:cNvPr>
          <p:cNvSpPr/>
          <p:nvPr/>
        </p:nvSpPr>
        <p:spPr>
          <a:xfrm>
            <a:off x="6847475" y="3548025"/>
            <a:ext cx="205903" cy="6358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D0E837-580D-4769-B69E-2925EA8A1F6B}"/>
              </a:ext>
            </a:extLst>
          </p:cNvPr>
          <p:cNvSpPr/>
          <p:nvPr/>
        </p:nvSpPr>
        <p:spPr>
          <a:xfrm>
            <a:off x="6987449" y="3513434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E2E3393-4927-44E7-9AA3-3462BC50FF5A}"/>
              </a:ext>
            </a:extLst>
          </p:cNvPr>
          <p:cNvSpPr/>
          <p:nvPr/>
        </p:nvSpPr>
        <p:spPr>
          <a:xfrm>
            <a:off x="6998432" y="3946882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D8E27CA-CBC9-4DDE-A9E1-BA815DE6C6C0}"/>
              </a:ext>
            </a:extLst>
          </p:cNvPr>
          <p:cNvSpPr/>
          <p:nvPr/>
        </p:nvSpPr>
        <p:spPr>
          <a:xfrm>
            <a:off x="6520286" y="5482302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8AF30C5-0F90-46F7-AF4E-7209DDE28BCB}"/>
              </a:ext>
            </a:extLst>
          </p:cNvPr>
          <p:cNvCxnSpPr>
            <a:cxnSpLocks/>
          </p:cNvCxnSpPr>
          <p:nvPr/>
        </p:nvCxnSpPr>
        <p:spPr>
          <a:xfrm>
            <a:off x="7053377" y="3770551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CFA0740-3E39-4D9E-AD12-8B3C9FEAB3F3}"/>
              </a:ext>
            </a:extLst>
          </p:cNvPr>
          <p:cNvCxnSpPr>
            <a:cxnSpLocks/>
          </p:cNvCxnSpPr>
          <p:nvPr/>
        </p:nvCxnSpPr>
        <p:spPr>
          <a:xfrm>
            <a:off x="7053377" y="3981178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20740" y="4184878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4A7D160C-C8CC-4533-946E-94220C1F8639}"/>
              </a:ext>
            </a:extLst>
          </p:cNvPr>
          <p:cNvSpPr/>
          <p:nvPr/>
        </p:nvSpPr>
        <p:spPr>
          <a:xfrm>
            <a:off x="7655879" y="4025037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E108863-24C7-4B8E-B4DD-C50FE839F338}"/>
              </a:ext>
            </a:extLst>
          </p:cNvPr>
          <p:cNvCxnSpPr>
            <a:cxnSpLocks/>
          </p:cNvCxnSpPr>
          <p:nvPr/>
        </p:nvCxnSpPr>
        <p:spPr>
          <a:xfrm>
            <a:off x="8552648" y="429013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430CDC1B-474B-467C-8CDF-C30222B4C66B}"/>
              </a:ext>
            </a:extLst>
          </p:cNvPr>
          <p:cNvSpPr/>
          <p:nvPr/>
        </p:nvSpPr>
        <p:spPr>
          <a:xfrm rot="4500000">
            <a:off x="7698892" y="4983025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137F073-E96C-445E-97FC-B8B0EE5D5F4B}"/>
              </a:ext>
            </a:extLst>
          </p:cNvPr>
          <p:cNvSpPr/>
          <p:nvPr/>
        </p:nvSpPr>
        <p:spPr>
          <a:xfrm>
            <a:off x="7701108" y="5020619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192">
            <a:extLst>
              <a:ext uri="{FF2B5EF4-FFF2-40B4-BE49-F238E27FC236}">
                <a16:creationId xmlns:a16="http://schemas.microsoft.com/office/drawing/2014/main" id="{21C3C884-C54B-44A0-B9C9-71C79A354F8B}"/>
              </a:ext>
            </a:extLst>
          </p:cNvPr>
          <p:cNvSpPr/>
          <p:nvPr/>
        </p:nvSpPr>
        <p:spPr>
          <a:xfrm flipV="1">
            <a:off x="8019716" y="3589782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" fmla="*/ 0 w 914400"/>
              <a:gd name="connsiteY0" fmla="*/ 0 h 107950"/>
              <a:gd name="connsiteX1" fmla="*/ 831850 w 914400"/>
              <a:gd name="connsiteY1" fmla="*/ 0 h 107950"/>
              <a:gd name="connsiteX2" fmla="*/ 831850 w 914400"/>
              <a:gd name="connsiteY2" fmla="*/ 107950 h 107950"/>
              <a:gd name="connsiteX3" fmla="*/ 914400 w 914400"/>
              <a:gd name="connsiteY3" fmla="*/ 10477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9715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20955 h 107950"/>
              <a:gd name="connsiteX0" fmla="*/ 0 w 831850"/>
              <a:gd name="connsiteY0" fmla="*/ 0 h 107950"/>
              <a:gd name="connsiteX1" fmla="*/ 831850 w 831850"/>
              <a:gd name="connsiteY1" fmla="*/ 0 h 107950"/>
              <a:gd name="connsiteX2" fmla="*/ 831850 w 831850"/>
              <a:gd name="connsiteY2" fmla="*/ 107950 h 107950"/>
              <a:gd name="connsiteX0" fmla="*/ 0 w 831850"/>
              <a:gd name="connsiteY0" fmla="*/ 0 h 69850"/>
              <a:gd name="connsiteX1" fmla="*/ 831850 w 831850"/>
              <a:gd name="connsiteY1" fmla="*/ 0 h 69850"/>
              <a:gd name="connsiteX2" fmla="*/ 831850 w 831850"/>
              <a:gd name="connsiteY2" fmla="*/ 69850 h 69850"/>
              <a:gd name="connsiteX0" fmla="*/ 0 w 831850"/>
              <a:gd name="connsiteY0" fmla="*/ 0 h 0"/>
              <a:gd name="connsiteX1" fmla="*/ 831850 w 831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A6B51FF-E4AC-4A3F-92F8-617EF9663B1A}"/>
              </a:ext>
            </a:extLst>
          </p:cNvPr>
          <p:cNvSpPr/>
          <p:nvPr/>
        </p:nvSpPr>
        <p:spPr>
          <a:xfrm>
            <a:off x="8506985" y="337210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6C5F887-7931-48EC-B3E8-B545906C6D83}"/>
              </a:ext>
            </a:extLst>
          </p:cNvPr>
          <p:cNvSpPr/>
          <p:nvPr/>
        </p:nvSpPr>
        <p:spPr>
          <a:xfrm>
            <a:off x="8532363" y="4271250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22F2AA3-CB31-4D4D-84B5-C6A8AE43A0A5}"/>
              </a:ext>
            </a:extLst>
          </p:cNvPr>
          <p:cNvSpPr/>
          <p:nvPr/>
        </p:nvSpPr>
        <p:spPr>
          <a:xfrm>
            <a:off x="9171428" y="3464794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71AA9EE-B6F5-41B5-91DC-DF9870BA3650}"/>
              </a:ext>
            </a:extLst>
          </p:cNvPr>
          <p:cNvSpPr/>
          <p:nvPr/>
        </p:nvSpPr>
        <p:spPr>
          <a:xfrm>
            <a:off x="9415566" y="4012689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9AAE5E9-7B1A-4C34-8A58-6F4DABE9C788}"/>
              </a:ext>
            </a:extLst>
          </p:cNvPr>
          <p:cNvCxnSpPr/>
          <p:nvPr/>
        </p:nvCxnSpPr>
        <p:spPr>
          <a:xfrm>
            <a:off x="9409331" y="4003309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34B30DD-8C9D-4DF4-ADD8-AD700E177DF4}"/>
              </a:ext>
            </a:extLst>
          </p:cNvPr>
          <p:cNvCxnSpPr>
            <a:cxnSpLocks/>
          </p:cNvCxnSpPr>
          <p:nvPr/>
        </p:nvCxnSpPr>
        <p:spPr>
          <a:xfrm>
            <a:off x="10412097" y="4013063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1491FD9-6DF8-4B12-97F5-E943E97499DC}"/>
              </a:ext>
            </a:extLst>
          </p:cNvPr>
          <p:cNvSpPr/>
          <p:nvPr/>
        </p:nvSpPr>
        <p:spPr>
          <a:xfrm>
            <a:off x="10194085" y="3809574"/>
            <a:ext cx="205903" cy="40971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4CA8CB4-D928-4441-B762-47B78EA98C39}"/>
              </a:ext>
            </a:extLst>
          </p:cNvPr>
          <p:cNvSpPr/>
          <p:nvPr/>
        </p:nvSpPr>
        <p:spPr>
          <a:xfrm>
            <a:off x="10364574" y="3768345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BEE9335-8375-4D01-8310-B6D84194625C}"/>
              </a:ext>
            </a:extLst>
          </p:cNvPr>
          <p:cNvCxnSpPr>
            <a:cxnSpLocks/>
          </p:cNvCxnSpPr>
          <p:nvPr/>
        </p:nvCxnSpPr>
        <p:spPr>
          <a:xfrm>
            <a:off x="4452184" y="4313298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6A7A8B8-987F-4315-81D7-98C376384678}"/>
              </a:ext>
            </a:extLst>
          </p:cNvPr>
          <p:cNvCxnSpPr>
            <a:cxnSpLocks/>
          </p:cNvCxnSpPr>
          <p:nvPr/>
        </p:nvCxnSpPr>
        <p:spPr>
          <a:xfrm>
            <a:off x="4274310" y="4524925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4788502" y="4390225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4DCFF249-9CD4-4226-9F88-989FC9E79DDD}"/>
              </a:ext>
            </a:extLst>
          </p:cNvPr>
          <p:cNvSpPr/>
          <p:nvPr/>
        </p:nvSpPr>
        <p:spPr>
          <a:xfrm>
            <a:off x="3570012" y="361539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554180" y="1477546"/>
            <a:ext cx="653529" cy="1568364"/>
            <a:chOff x="4823977" y="1700209"/>
            <a:chExt cx="689269" cy="1654134"/>
          </a:xfrm>
        </p:grpSpPr>
        <p:sp>
          <p:nvSpPr>
            <p:cNvPr id="83" name="矩形: 圆角 25">
              <a:extLst>
                <a:ext uri="{FF2B5EF4-FFF2-40B4-BE49-F238E27FC236}">
                  <a16:creationId xmlns:a16="http://schemas.microsoft.com/office/drawing/2014/main" id="{30B9B862-0C71-4503-B9D9-9E9D93C29DD4}"/>
                </a:ext>
              </a:extLst>
            </p:cNvPr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583753-9CA5-4289-A9C5-CFE9E000F07B}"/>
                </a:ext>
              </a:extLst>
            </p:cNvPr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1259F35-DC20-4264-9660-F7C7F7EBA56C}"/>
                </a:ext>
              </a:extLst>
            </p:cNvPr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DA15E08-33C9-4065-A73D-C0ACC874C38F}"/>
                </a:ext>
              </a:extLst>
            </p:cNvPr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1"/>
          <p:cNvGrpSpPr/>
          <p:nvPr/>
        </p:nvGrpSpPr>
        <p:grpSpPr>
          <a:xfrm>
            <a:off x="10276431" y="1684777"/>
            <a:ext cx="259246" cy="192503"/>
            <a:chOff x="3990332" y="3048832"/>
            <a:chExt cx="1009448" cy="723602"/>
          </a:xfrm>
        </p:grpSpPr>
        <p:sp>
          <p:nvSpPr>
            <p:cNvPr id="88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  <a:gd name="connsiteX0" fmla="*/ 8536 w 8537"/>
                <a:gd name="connsiteY0" fmla="*/ 10000 h 10000"/>
                <a:gd name="connsiteX1" fmla="*/ 3720 w 8537"/>
                <a:gd name="connsiteY1" fmla="*/ 9912 h 10000"/>
                <a:gd name="connsiteX2" fmla="*/ 0 w 8537"/>
                <a:gd name="connsiteY2" fmla="*/ 4793 h 10000"/>
                <a:gd name="connsiteX3" fmla="*/ 3720 w 8537"/>
                <a:gd name="connsiteY3" fmla="*/ 44 h 10000"/>
                <a:gd name="connsiteX4" fmla="*/ 8537 w 8537"/>
                <a:gd name="connsiteY4" fmla="*/ 0 h 10000"/>
                <a:gd name="connsiteX0" fmla="*/ 10342 w 10343"/>
                <a:gd name="connsiteY0" fmla="*/ 10000 h 10000"/>
                <a:gd name="connsiteX1" fmla="*/ 4701 w 10343"/>
                <a:gd name="connsiteY1" fmla="*/ 9912 h 10000"/>
                <a:gd name="connsiteX2" fmla="*/ 0 w 10343"/>
                <a:gd name="connsiteY2" fmla="*/ 4543 h 10000"/>
                <a:gd name="connsiteX3" fmla="*/ 4701 w 10343"/>
                <a:gd name="connsiteY3" fmla="*/ 44 h 10000"/>
                <a:gd name="connsiteX4" fmla="*/ 10343 w 10343"/>
                <a:gd name="connsiteY4" fmla="*/ 0 h 10000"/>
                <a:gd name="connsiteX0" fmla="*/ 9771 w 9772"/>
                <a:gd name="connsiteY0" fmla="*/ 10000 h 10000"/>
                <a:gd name="connsiteX1" fmla="*/ 4130 w 9772"/>
                <a:gd name="connsiteY1" fmla="*/ 9912 h 10000"/>
                <a:gd name="connsiteX2" fmla="*/ 0 w 9772"/>
                <a:gd name="connsiteY2" fmla="*/ 4917 h 10000"/>
                <a:gd name="connsiteX3" fmla="*/ 4130 w 9772"/>
                <a:gd name="connsiteY3" fmla="*/ 44 h 10000"/>
                <a:gd name="connsiteX4" fmla="*/ 9772 w 9772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  <p:sp>
          <p:nvSpPr>
            <p:cNvPr id="89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96BD808-84AF-4C65-B76E-7241393F3740}"/>
              </a:ext>
            </a:extLst>
          </p:cNvPr>
          <p:cNvGrpSpPr/>
          <p:nvPr/>
        </p:nvGrpSpPr>
        <p:grpSpPr>
          <a:xfrm>
            <a:off x="4973450" y="4547199"/>
            <a:ext cx="274434" cy="522964"/>
            <a:chOff x="4311617" y="4168879"/>
            <a:chExt cx="274449" cy="522993"/>
          </a:xfrm>
        </p:grpSpPr>
        <p:sp>
          <p:nvSpPr>
            <p:cNvPr id="91" name="流程图: 手动操作 90">
              <a:extLst>
                <a:ext uri="{FF2B5EF4-FFF2-40B4-BE49-F238E27FC236}">
                  <a16:creationId xmlns:a16="http://schemas.microsoft.com/office/drawing/2014/main" id="{33241A00-A2A0-4C7C-9CE8-B091D0ACAE8A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6AFC400-5654-4D41-B30A-AEDD4EC9420E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722684" y="3538834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722684" y="3756264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288644" y="4492604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530092" y="3936461"/>
            <a:ext cx="452368" cy="448216"/>
            <a:chOff x="3743887" y="4293594"/>
            <a:chExt cx="477107" cy="47272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等腰三角形 9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30092" y="4985082"/>
            <a:ext cx="452368" cy="448216"/>
            <a:chOff x="3743887" y="4293594"/>
            <a:chExt cx="477107" cy="472728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等腰三角形 1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47820" y="3964118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等腰三角形 10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BDD7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727166" y="4058193"/>
            <a:ext cx="452368" cy="448216"/>
            <a:chOff x="3743887" y="4293594"/>
            <a:chExt cx="477107" cy="472728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等腰三角形 11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077236" y="4093109"/>
            <a:ext cx="452368" cy="448216"/>
            <a:chOff x="3743887" y="4293594"/>
            <a:chExt cx="477107" cy="472728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等腰三角形 1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712221" y="4889837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" name="等腰三角形 1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436127" y="3410812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435788" y="4422763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81136" y="1324222"/>
            <a:ext cx="7686554" cy="2065916"/>
            <a:chOff x="3903189" y="1538500"/>
            <a:chExt cx="8106912" cy="2178896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D244573-CFF6-44B6-BEA7-384961853D00}"/>
                </a:ext>
              </a:extLst>
            </p:cNvPr>
            <p:cNvSpPr/>
            <p:nvPr/>
          </p:nvSpPr>
          <p:spPr>
            <a:xfrm>
              <a:off x="4376674" y="1927903"/>
              <a:ext cx="532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IorD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884CE6-0F79-4DD7-9E2D-9F823B8E2915}"/>
                </a:ext>
              </a:extLst>
            </p:cNvPr>
            <p:cNvSpPr/>
            <p:nvPr/>
          </p:nvSpPr>
          <p:spPr>
            <a:xfrm>
              <a:off x="4132343" y="2431768"/>
              <a:ext cx="76269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IRWrite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A3509326-2345-418F-AC88-53127B9639C3}"/>
                </a:ext>
              </a:extLst>
            </p:cNvPr>
            <p:cNvSpPr/>
            <p:nvPr/>
          </p:nvSpPr>
          <p:spPr>
            <a:xfrm>
              <a:off x="3903189" y="2167772"/>
              <a:ext cx="97206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A87B0D30-D9ED-4EDD-8B14-F6FE923BDF66}"/>
                </a:ext>
              </a:extLst>
            </p:cNvPr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E3358A1-3872-402D-95EC-35A7000BD54E}"/>
                </a:ext>
              </a:extLst>
            </p:cNvPr>
            <p:cNvSpPr/>
            <p:nvPr/>
          </p:nvSpPr>
          <p:spPr>
            <a:xfrm>
              <a:off x="5467373" y="1538500"/>
              <a:ext cx="75802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62559F3-8CD7-4D73-829A-7A0FB33E6DF1}"/>
                </a:ext>
              </a:extLst>
            </p:cNvPr>
            <p:cNvSpPr/>
            <p:nvPr/>
          </p:nvSpPr>
          <p:spPr>
            <a:xfrm>
              <a:off x="5467373" y="1759117"/>
              <a:ext cx="664771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421D2BC-E910-44AC-8ECB-72CE47AE1C57}"/>
                </a:ext>
              </a:extLst>
            </p:cNvPr>
            <p:cNvSpPr/>
            <p:nvPr/>
          </p:nvSpPr>
          <p:spPr>
            <a:xfrm>
              <a:off x="5467373" y="1979734"/>
              <a:ext cx="60897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14CBF14-F76C-479E-B757-9F5C59C9F478}"/>
                </a:ext>
              </a:extLst>
            </p:cNvPr>
            <p:cNvSpPr/>
            <p:nvPr/>
          </p:nvSpPr>
          <p:spPr>
            <a:xfrm>
              <a:off x="5467373" y="2200351"/>
              <a:ext cx="63602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7D718EB3-053F-43EC-8465-AA3BCB9D478B}"/>
                </a:ext>
              </a:extLst>
            </p:cNvPr>
            <p:cNvSpPr/>
            <p:nvPr/>
          </p:nvSpPr>
          <p:spPr>
            <a:xfrm>
              <a:off x="5467373" y="2420968"/>
              <a:ext cx="85243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ALUSrcB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CFAF9AF-7C25-420C-B8C3-C26B4587221C}"/>
                </a:ext>
              </a:extLst>
            </p:cNvPr>
            <p:cNvSpPr/>
            <p:nvPr/>
          </p:nvSpPr>
          <p:spPr>
            <a:xfrm>
              <a:off x="5467373" y="2641585"/>
              <a:ext cx="86088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ALUSrcA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D038179-55FD-4C75-A95C-0D99828AD11C}"/>
                </a:ext>
              </a:extLst>
            </p:cNvPr>
            <p:cNvSpPr/>
            <p:nvPr/>
          </p:nvSpPr>
          <p:spPr>
            <a:xfrm>
              <a:off x="5467373" y="2862201"/>
              <a:ext cx="82227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BEADA9E-1D86-47F0-B6BF-F29BA6C8C6A0}"/>
                </a:ext>
              </a:extLst>
            </p:cNvPr>
            <p:cNvSpPr/>
            <p:nvPr/>
          </p:nvSpPr>
          <p:spPr>
            <a:xfrm>
              <a:off x="11396050" y="1752004"/>
              <a:ext cx="6140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PCEn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E23AE410-910B-470C-95A9-F6F7F3369D9D}"/>
                </a:ext>
              </a:extLst>
            </p:cNvPr>
            <p:cNvSpPr/>
            <p:nvPr/>
          </p:nvSpPr>
          <p:spPr>
            <a:xfrm>
              <a:off x="4561939" y="3396602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C864DA4-F6F0-4AB2-8A27-B9E181B87023}"/>
                </a:ext>
              </a:extLst>
            </p:cNvPr>
            <p:cNvSpPr/>
            <p:nvPr/>
          </p:nvSpPr>
          <p:spPr>
            <a:xfrm>
              <a:off x="5324550" y="3404622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23A4DB96-6B1F-4C5C-8CFE-29B4793EBC1B}"/>
              </a:ext>
            </a:extLst>
          </p:cNvPr>
          <p:cNvSpPr/>
          <p:nvPr/>
        </p:nvSpPr>
        <p:spPr>
          <a:xfrm>
            <a:off x="936212" y="3356695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B00BC0A3-51B7-434E-90BD-CB49651A6D2A}"/>
              </a:ext>
            </a:extLst>
          </p:cNvPr>
          <p:cNvGrpSpPr/>
          <p:nvPr/>
        </p:nvGrpSpPr>
        <p:grpSpPr>
          <a:xfrm>
            <a:off x="8108125" y="3825210"/>
            <a:ext cx="444521" cy="993977"/>
            <a:chOff x="4336181" y="4140652"/>
            <a:chExt cx="214541" cy="587002"/>
          </a:xfrm>
        </p:grpSpPr>
        <p:sp>
          <p:nvSpPr>
            <p:cNvPr id="146" name="流程图: 手动操作 145">
              <a:extLst>
                <a:ext uri="{FF2B5EF4-FFF2-40B4-BE49-F238E27FC236}">
                  <a16:creationId xmlns:a16="http://schemas.microsoft.com/office/drawing/2014/main" id="{B325768E-8C61-4392-9A0B-74D25C1E9F12}"/>
                </a:ext>
              </a:extLst>
            </p:cNvPr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D24DE69-ADC0-436B-8A89-3BB53B8BE9BF}"/>
                </a:ext>
              </a:extLst>
            </p:cNvPr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19390" y="4587044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 flipV="1">
            <a:off x="7920643" y="4587044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220408" y="1566155"/>
            <a:ext cx="5075479" cy="141417"/>
            <a:chOff x="5526640" y="1825630"/>
            <a:chExt cx="5353044" cy="149151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5220409" y="1781028"/>
            <a:ext cx="4629371" cy="0"/>
          </a:xfrm>
          <a:prstGeom prst="line">
            <a:avLst/>
          </a:prstGeom>
          <a:noFill/>
          <a:ln w="19050" cap="sq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5220408" y="1993378"/>
            <a:ext cx="5933775" cy="1720651"/>
            <a:chOff x="5526640" y="1825630"/>
            <a:chExt cx="5210856" cy="1341486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5219673" y="2412570"/>
            <a:ext cx="3134510" cy="1498461"/>
            <a:chOff x="5526640" y="1825630"/>
            <a:chExt cx="5210856" cy="1168258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5226757" y="2623439"/>
            <a:ext cx="2697653" cy="855990"/>
            <a:chOff x="5526640" y="1825630"/>
            <a:chExt cx="5220570" cy="667363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组合 168"/>
          <p:cNvGrpSpPr/>
          <p:nvPr/>
        </p:nvGrpSpPr>
        <p:grpSpPr>
          <a:xfrm flipH="1">
            <a:off x="1996148" y="1947370"/>
            <a:ext cx="2588014" cy="1827074"/>
            <a:chOff x="5526640" y="1825630"/>
            <a:chExt cx="5210856" cy="1341486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flipH="1">
            <a:off x="2833075" y="2191476"/>
            <a:ext cx="1750117" cy="136163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5" name="组合 174"/>
          <p:cNvGrpSpPr/>
          <p:nvPr/>
        </p:nvGrpSpPr>
        <p:grpSpPr>
          <a:xfrm flipH="1">
            <a:off x="3766957" y="2436450"/>
            <a:ext cx="816234" cy="1218551"/>
            <a:chOff x="5526640" y="1825630"/>
            <a:chExt cx="5210856" cy="134148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1692426" y="3125431"/>
            <a:ext cx="6112648" cy="746763"/>
            <a:chOff x="1805721" y="3620584"/>
            <a:chExt cx="6446933" cy="787602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1692426" y="4020070"/>
            <a:ext cx="9026782" cy="2047497"/>
            <a:chOff x="1805721" y="4564148"/>
            <a:chExt cx="9520434" cy="2159469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86" name="直接连接符 18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/>
          <p:cNvGrpSpPr/>
          <p:nvPr/>
        </p:nvGrpSpPr>
        <p:grpSpPr>
          <a:xfrm>
            <a:off x="1014270" y="3885045"/>
            <a:ext cx="10411306" cy="2368641"/>
            <a:chOff x="1805720" y="4629712"/>
            <a:chExt cx="9520436" cy="2093905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2172705" y="3981178"/>
            <a:ext cx="5106595" cy="1461540"/>
            <a:chOff x="1805721" y="4522265"/>
            <a:chExt cx="9520434" cy="2226972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3413932" y="3883866"/>
            <a:ext cx="220871" cy="1005969"/>
            <a:chOff x="1744472" y="3175426"/>
            <a:chExt cx="1545101" cy="1323927"/>
          </a:xfrm>
        </p:grpSpPr>
        <p:cxnSp>
          <p:nvCxnSpPr>
            <p:cNvPr id="203" name="直接连接符 20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4828156" y="4702785"/>
            <a:ext cx="166555" cy="1360040"/>
            <a:chOff x="1239056" y="2825057"/>
            <a:chExt cx="1165136" cy="1789912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7583734" y="4374175"/>
            <a:ext cx="537165" cy="1387274"/>
            <a:chOff x="1239056" y="2754720"/>
            <a:chExt cx="2279270" cy="1885824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9857183" y="3598450"/>
            <a:ext cx="1203172" cy="391805"/>
            <a:chOff x="571433" y="3331468"/>
            <a:chExt cx="5105236" cy="1364800"/>
          </a:xfrm>
        </p:grpSpPr>
        <p:cxnSp>
          <p:nvCxnSpPr>
            <p:cNvPr id="212" name="直接连接符 21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1C54EC-883B-4A5B-B2A4-7AFBD2CE71A3}"/>
              </a:ext>
            </a:extLst>
          </p:cNvPr>
          <p:cNvGrpSpPr/>
          <p:nvPr/>
        </p:nvGrpSpPr>
        <p:grpSpPr>
          <a:xfrm>
            <a:off x="11009112" y="3666253"/>
            <a:ext cx="274434" cy="522964"/>
            <a:chOff x="4311617" y="4168879"/>
            <a:chExt cx="274449" cy="522994"/>
          </a:xfrm>
        </p:grpSpPr>
        <p:sp>
          <p:nvSpPr>
            <p:cNvPr id="217" name="流程图: 手动操作 216">
              <a:extLst>
                <a:ext uri="{FF2B5EF4-FFF2-40B4-BE49-F238E27FC236}">
                  <a16:creationId xmlns:a16="http://schemas.microsoft.com/office/drawing/2014/main" id="{4A679ACE-E2BD-4252-9904-A05DB870F3C7}"/>
                </a:ext>
              </a:extLst>
            </p:cNvPr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57FAA9C-EC3A-4B57-A204-58E59098A820}"/>
                </a:ext>
              </a:extLst>
            </p:cNvPr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378D642E-6D92-4405-A353-BFEB57767C92}"/>
              </a:ext>
            </a:extLst>
          </p:cNvPr>
          <p:cNvGrpSpPr/>
          <p:nvPr/>
        </p:nvGrpSpPr>
        <p:grpSpPr>
          <a:xfrm>
            <a:off x="7780626" y="3392811"/>
            <a:ext cx="274434" cy="522964"/>
            <a:chOff x="4311617" y="4168879"/>
            <a:chExt cx="274449" cy="522993"/>
          </a:xfrm>
        </p:grpSpPr>
        <p:sp>
          <p:nvSpPr>
            <p:cNvPr id="220" name="流程图: 手动操作 219">
              <a:extLst>
                <a:ext uri="{FF2B5EF4-FFF2-40B4-BE49-F238E27FC236}">
                  <a16:creationId xmlns:a16="http://schemas.microsoft.com/office/drawing/2014/main" id="{5E7471C7-1864-4BAD-8D71-22BC3A864AC2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9C8A15E-093F-4717-8D80-7542B532303D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直接连接符 221"/>
          <p:cNvCxnSpPr/>
          <p:nvPr/>
        </p:nvCxnSpPr>
        <p:spPr>
          <a:xfrm>
            <a:off x="4450826" y="3990100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DE2143A-D4DA-4015-A941-FA55CF5386D7}"/>
              </a:ext>
            </a:extLst>
          </p:cNvPr>
          <p:cNvGrpSpPr/>
          <p:nvPr/>
        </p:nvGrpSpPr>
        <p:grpSpPr>
          <a:xfrm>
            <a:off x="4553665" y="4128629"/>
            <a:ext cx="274434" cy="522964"/>
            <a:chOff x="4311617" y="4168879"/>
            <a:chExt cx="274449" cy="522993"/>
          </a:xfrm>
        </p:grpSpPr>
        <p:sp>
          <p:nvSpPr>
            <p:cNvPr id="224" name="流程图: 手动操作 223">
              <a:extLst>
                <a:ext uri="{FF2B5EF4-FFF2-40B4-BE49-F238E27FC236}">
                  <a16:creationId xmlns:a16="http://schemas.microsoft.com/office/drawing/2014/main" id="{79995285-BF1E-4076-9640-75AB52E84963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F98C4768-69FC-4764-9C9D-EAD9FE758FA8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533163" y="5381177"/>
            <a:ext cx="1411329" cy="404007"/>
            <a:chOff x="1394482" y="2325715"/>
            <a:chExt cx="1159010" cy="531703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9" name="组合 228"/>
          <p:cNvGrpSpPr/>
          <p:nvPr/>
        </p:nvGrpSpPr>
        <p:grpSpPr>
          <a:xfrm>
            <a:off x="9433336" y="1893209"/>
            <a:ext cx="286797" cy="1977742"/>
            <a:chOff x="1394482" y="2325714"/>
            <a:chExt cx="1159010" cy="531704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2" name="流程图: 延期 231">
            <a:extLst>
              <a:ext uri="{FF2B5EF4-FFF2-40B4-BE49-F238E27FC236}">
                <a16:creationId xmlns:a16="http://schemas.microsoft.com/office/drawing/2014/main" id="{9E682F92-4E30-4D08-B026-CB9306E60373}"/>
              </a:ext>
            </a:extLst>
          </p:cNvPr>
          <p:cNvSpPr/>
          <p:nvPr/>
        </p:nvSpPr>
        <p:spPr>
          <a:xfrm>
            <a:off x="9851035" y="1737881"/>
            <a:ext cx="250811" cy="203189"/>
          </a:xfrm>
          <a:prstGeom prst="flowChartDelay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233" name="组合 232"/>
          <p:cNvGrpSpPr/>
          <p:nvPr/>
        </p:nvGrpSpPr>
        <p:grpSpPr>
          <a:xfrm>
            <a:off x="4262398" y="2620175"/>
            <a:ext cx="1106045" cy="3188000"/>
            <a:chOff x="1239056" y="2754720"/>
            <a:chExt cx="7791499" cy="1918806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7" name="组合 236"/>
          <p:cNvGrpSpPr/>
          <p:nvPr/>
        </p:nvGrpSpPr>
        <p:grpSpPr>
          <a:xfrm>
            <a:off x="2372179" y="3512175"/>
            <a:ext cx="919085" cy="1617113"/>
            <a:chOff x="2522647" y="4028476"/>
            <a:chExt cx="969348" cy="1705549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2BEDA212-F5E3-4488-A529-74D05CD552A8}"/>
                </a:ext>
              </a:extLst>
            </p:cNvPr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8CEE754C-6EBE-4CB8-92F3-BDF150EA7781}"/>
                </a:ext>
              </a:extLst>
            </p:cNvPr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DDBB2F0-4678-47BA-8310-C370F237B880}"/>
                </a:ext>
              </a:extLst>
            </p:cNvPr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45B51F20-6826-4CB9-8ED2-B5177334080D}"/>
                </a:ext>
              </a:extLst>
            </p:cNvPr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144CAF5F-323E-4DB4-8328-19B28C383939}"/>
                </a:ext>
              </a:extLst>
            </p:cNvPr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7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97729085-B111-46F8-A62A-C25EFEA72E04}"/>
                </a:ext>
              </a:extLst>
            </p:cNvPr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D17CAF8C-4076-4CE2-A5A3-31CD3C927C07}"/>
                  </a:ext>
                </a:extLst>
              </p:cNvPr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60241DBB-9382-4EB2-9651-AD0F4D4B5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51FFBD95-5C1D-49AA-8AE0-2E69AFB832FF}"/>
                    </a:ext>
                  </a:extLst>
                </p:cNvPr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6" name="等腰三角形 24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35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：构建多周期</a:t>
            </a:r>
            <a:r>
              <a:rPr lang="en-US" altLang="zh-CN" dirty="0" smtClean="0"/>
              <a:t>MIPS CPU</a:t>
            </a:r>
            <a:r>
              <a:rPr lang="zh-CN" altLang="en-US" dirty="0" smtClean="0"/>
              <a:t>数据通路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87822" y="942764"/>
            <a:ext cx="11500978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多周期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（</a:t>
            </a:r>
            <a:r>
              <a:rPr lang="zh-CN" altLang="en-US" dirty="0"/>
              <a:t>微程序</a:t>
            </a:r>
            <a:r>
              <a:rPr lang="zh-CN" altLang="en-US" dirty="0" smtClean="0"/>
              <a:t>）子电路中，利用如下组件构建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数据通路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RegFile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Controller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4"/>
          <a:stretch/>
        </p:blipFill>
        <p:spPr>
          <a:xfrm>
            <a:off x="-127000" y="3814948"/>
            <a:ext cx="12014200" cy="2764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355" y="1576693"/>
            <a:ext cx="4298645" cy="20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：设计微程序控制器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输入信号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指令字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Opcode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，</a:t>
            </a:r>
            <a:r>
              <a:rPr lang="en-US" altLang="zh-CN" sz="2275" b="1" dirty="0" err="1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Func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字段（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12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位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）</a:t>
            </a:r>
            <a:endParaRPr lang="en-US" altLang="zh-CN" sz="2275" b="1" dirty="0" smtClean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时钟信号、复位信号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输出信号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多路选择器选择信号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内存访问控制信号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寄存器写使能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信号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运算器控制信号、指令译码信号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620000" y="2456970"/>
            <a:ext cx="3858330" cy="3842230"/>
          </a:xfrm>
          <a:prstGeom prst="roundRect">
            <a:avLst/>
          </a:prstGeom>
          <a:solidFill>
            <a:srgbClr val="FFFF99"/>
          </a:solidFill>
          <a:ln w="57150">
            <a:solidFill>
              <a:srgbClr val="FF6600"/>
            </a:solidFill>
            <a:round/>
            <a:headEnd/>
            <a:tailEnd type="triangle" w="med" len="med"/>
          </a:ln>
          <a:extLst/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5" t="42144"/>
          <a:stretch/>
        </p:blipFill>
        <p:spPr>
          <a:xfrm>
            <a:off x="7620000" y="2667000"/>
            <a:ext cx="3637139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控制信号功能说明  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条核心指令集）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9532"/>
              </p:ext>
            </p:extLst>
          </p:nvPr>
        </p:nvGraphicFramePr>
        <p:xfrm>
          <a:off x="773641" y="875255"/>
          <a:ext cx="10617201" cy="564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21">
                  <a:extLst>
                    <a:ext uri="{9D8B030D-6E8A-4147-A177-3AD203B41FA5}">
                      <a16:colId xmlns:a16="http://schemas.microsoft.com/office/drawing/2014/main" val="230254398"/>
                    </a:ext>
                  </a:extLst>
                </a:gridCol>
                <a:gridCol w="1435855">
                  <a:extLst>
                    <a:ext uri="{9D8B030D-6E8A-4147-A177-3AD203B41FA5}">
                      <a16:colId xmlns:a16="http://schemas.microsoft.com/office/drawing/2014/main" val="1122086978"/>
                    </a:ext>
                  </a:extLst>
                </a:gridCol>
                <a:gridCol w="3155950">
                  <a:extLst>
                    <a:ext uri="{9D8B030D-6E8A-4147-A177-3AD203B41FA5}">
                      <a16:colId xmlns:a16="http://schemas.microsoft.com/office/drawing/2014/main" val="2183299390"/>
                    </a:ext>
                  </a:extLst>
                </a:gridCol>
                <a:gridCol w="5121275">
                  <a:extLst>
                    <a:ext uri="{9D8B030D-6E8A-4147-A177-3AD203B41FA5}">
                      <a16:colId xmlns:a16="http://schemas.microsoft.com/office/drawing/2014/main" val="1038699828"/>
                    </a:ext>
                  </a:extLst>
                </a:gridCol>
              </a:tblGrid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产生条件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118681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PCWrite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写使能控制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取指令周期，分支指令执行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8723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IorD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指令还是数据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表示指令，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指令寄存器写使能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高电平有效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MemRead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 取指令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40860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471316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PcSrc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输入来源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顺序寻址还是跳跃寻址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981625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运算器操作控制符 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ALU_Control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Funct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717667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运算器第一输入选择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119173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运算器第二输入选择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857212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寄存器写使能控制信号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寄存器写回信号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431710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RegDst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写入寄存器选择控制信号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12068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MemToReg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写入寄存器的数据来自存储器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81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 smtClean="0"/>
              <a:t>指令状态变换图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253"/>
            <a:ext cx="11573574" cy="6499747"/>
          </a:xfr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7603066" y="5006988"/>
            <a:ext cx="4267201" cy="1647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一个状态对应一个时钟周期</a:t>
            </a:r>
          </a:p>
          <a:p>
            <a:r>
              <a:rPr lang="zh-CN" altLang="en-US" dirty="0" smtClean="0">
                <a:sym typeface="Wingdings" panose="05000000000000000000" pitchFamily="2" charset="2"/>
              </a:rPr>
              <a:t>一个状态对应一条微指令</a:t>
            </a:r>
          </a:p>
          <a:p>
            <a:r>
              <a:rPr lang="zh-CN" altLang="en-US" dirty="0" smtClean="0">
                <a:sym typeface="Wingdings" panose="05000000000000000000" pitchFamily="2" charset="2"/>
              </a:rPr>
              <a:t>状态值对应微指令地址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35045" y="3469626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/>
              <a:t>Immediate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3977148" y="3469626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/>
              <a:t>Immediate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91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根据状态图构建微程序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dirty="0" smtClean="0"/>
              <a:t>状态值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微指令地址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不同状态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微控制信号、</a:t>
            </a:r>
            <a:r>
              <a:rPr lang="en-US" altLang="zh-CN" dirty="0" smtClean="0">
                <a:sym typeface="Wingdings" panose="05000000000000000000" pitchFamily="2" charset="2"/>
              </a:rPr>
              <a:t>P</a:t>
            </a:r>
            <a:r>
              <a:rPr lang="zh-CN" altLang="en-US" dirty="0" smtClean="0">
                <a:sym typeface="Wingdings" panose="05000000000000000000" pitchFamily="2" charset="2"/>
              </a:rPr>
              <a:t>字段</a:t>
            </a:r>
            <a:r>
              <a:rPr lang="zh-CN" altLang="en-US" dirty="0">
                <a:sym typeface="Wingdings" panose="05000000000000000000" pitchFamily="2" charset="2"/>
              </a:rPr>
              <a:t>设置、下址</a:t>
            </a:r>
            <a:r>
              <a:rPr lang="zh-CN" altLang="en-US" dirty="0" smtClean="0">
                <a:sym typeface="Wingdings" panose="05000000000000000000" pitchFamily="2" charset="2"/>
              </a:rPr>
              <a:t>字段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微指令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微程序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" y="2394300"/>
            <a:ext cx="11540771" cy="407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43400" y="2024968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微指令、微程序自动生成 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94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879</Words>
  <Application>Microsoft Office PowerPoint</Application>
  <PresentationFormat>宽屏</PresentationFormat>
  <Paragraphs>243</Paragraphs>
  <Slides>15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宋体</vt:lpstr>
      <vt:lpstr>Arial</vt:lpstr>
      <vt:lpstr>Arial Black</vt:lpstr>
      <vt:lpstr>MS UI Gothic</vt:lpstr>
      <vt:lpstr>Segoe UI</vt:lpstr>
      <vt:lpstr>Segoe UI Black</vt:lpstr>
      <vt:lpstr>Times New Roman</vt:lpstr>
      <vt:lpstr>Wingdings</vt:lpstr>
      <vt:lpstr>微软雅黑</vt:lpstr>
      <vt:lpstr>微软雅黑</vt:lpstr>
      <vt:lpstr>等线</vt:lpstr>
      <vt:lpstr>Office 主题​​</vt:lpstr>
      <vt:lpstr>1_nordridesign</vt:lpstr>
      <vt:lpstr>2_nordridesign</vt:lpstr>
      <vt:lpstr>工作表</vt:lpstr>
      <vt:lpstr>  多周期MIPS CPU                       微程序控制器实验</vt:lpstr>
      <vt:lpstr>实验目的</vt:lpstr>
      <vt:lpstr>核心指令集8条  （可实现内存区域冒泡排序）</vt:lpstr>
      <vt:lpstr>多周期MIPS CPU数据通路参考</vt:lpstr>
      <vt:lpstr>步骤1：构建多周期MIPS CPU数据通路</vt:lpstr>
      <vt:lpstr>步骤2：设计微程序控制器</vt:lpstr>
      <vt:lpstr>控制信号功能说明  （8条核心指令集）</vt:lpstr>
      <vt:lpstr>构建指令状态变换图</vt:lpstr>
      <vt:lpstr>根据状态图构建微程序</vt:lpstr>
      <vt:lpstr>完善控制器内部逻辑</vt:lpstr>
      <vt:lpstr>微程序控制器内部架构</vt:lpstr>
      <vt:lpstr>实现微程序地址转移逻辑</vt:lpstr>
      <vt:lpstr>由真值表自动生成表达式  自动生成电路</vt:lpstr>
      <vt:lpstr>步骤3：CPU测试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朱 晓光</cp:lastModifiedBy>
  <cp:revision>505</cp:revision>
  <dcterms:created xsi:type="dcterms:W3CDTF">2018-05-09T10:41:24Z</dcterms:created>
  <dcterms:modified xsi:type="dcterms:W3CDTF">2018-11-29T13:45:14Z</dcterms:modified>
</cp:coreProperties>
</file>